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97" r:id="rId2"/>
    <p:sldId id="298" r:id="rId3"/>
    <p:sldId id="300" r:id="rId4"/>
    <p:sldId id="299" r:id="rId5"/>
    <p:sldId id="280" r:id="rId6"/>
    <p:sldId id="281" r:id="rId7"/>
    <p:sldId id="282" r:id="rId8"/>
    <p:sldId id="283" r:id="rId9"/>
    <p:sldId id="260" r:id="rId10"/>
    <p:sldId id="296" r:id="rId11"/>
    <p:sldId id="290" r:id="rId12"/>
    <p:sldId id="291" r:id="rId13"/>
    <p:sldId id="292" r:id="rId14"/>
    <p:sldId id="284" r:id="rId15"/>
    <p:sldId id="294" r:id="rId16"/>
    <p:sldId id="285" r:id="rId17"/>
    <p:sldId id="295" r:id="rId18"/>
    <p:sldId id="286" r:id="rId19"/>
    <p:sldId id="268" r:id="rId20"/>
    <p:sldId id="287" r:id="rId21"/>
    <p:sldId id="288" r:id="rId22"/>
    <p:sldId id="289" r:id="rId23"/>
    <p:sldId id="269" r:id="rId24"/>
    <p:sldId id="270" r:id="rId25"/>
    <p:sldId id="271" r:id="rId26"/>
    <p:sldId id="272" r:id="rId27"/>
    <p:sldId id="274" r:id="rId28"/>
    <p:sldId id="275" r:id="rId29"/>
    <p:sldId id="273" r:id="rId30"/>
    <p:sldId id="276" r:id="rId31"/>
    <p:sldId id="277" r:id="rId32"/>
    <p:sldId id="278" r:id="rId33"/>
    <p:sldId id="279" r:id="rId34"/>
    <p:sldId id="261" r:id="rId35"/>
    <p:sldId id="262" r:id="rId36"/>
    <p:sldId id="263" r:id="rId37"/>
    <p:sldId id="264" r:id="rId38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Book Antiqua" panose="02040602050305030304" pitchFamily="18" charset="0"/>
      <p:regular r:id="rId51"/>
      <p:bold r:id="rId52"/>
      <p:italic r:id="rId53"/>
      <p:boldItalic r:id="rId54"/>
    </p:embeddedFont>
    <p:embeddedFont>
      <p:font typeface="NikoshBAN" panose="02000000000000000000" pitchFamily="2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07275-57E6-4A81-AA02-E4514D664A1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D5CB8-599D-4EC3-AD65-54AA509F1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5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2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7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79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32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প্রদত্ত চিত্রটি দেখিয়ে</a:t>
            </a:r>
            <a:r>
              <a:rPr lang="bn-IN" baseline="0" dirty="0" smtClean="0"/>
              <a:t> শিখবফল অনুযায়ী ধারাবাহিক পাঠ উপস্থাপনের সহায়তা করা যেতে পারে। +-*************************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0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9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2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5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2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1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4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0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5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AB99E-9785-49BA-8F0D-718028F3EA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8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9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0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jpe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228600"/>
            <a:ext cx="8941636" cy="64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5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2514600"/>
            <a:ext cx="83058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81000" y="1752600"/>
            <a:ext cx="1524000" cy="458788"/>
            <a:chOff x="304800" y="3048000"/>
            <a:chExt cx="1524000" cy="458788"/>
          </a:xfrm>
        </p:grpSpPr>
        <p:sp>
          <p:nvSpPr>
            <p:cNvPr id="27" name="Rectangle 26"/>
            <p:cNvSpPr/>
            <p:nvPr/>
          </p:nvSpPr>
          <p:spPr>
            <a:xfrm>
              <a:off x="609600" y="30480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বল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4800" y="3505200"/>
              <a:ext cx="1524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>
            <a:off x="2743200" y="2895600"/>
            <a:ext cx="4419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8" idx="0"/>
          </p:cNvCxnSpPr>
          <p:nvPr/>
        </p:nvCxnSpPr>
        <p:spPr>
          <a:xfrm rot="5400000" flipH="1" flipV="1">
            <a:off x="2172097" y="3085705"/>
            <a:ext cx="9906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2667000" y="1905000"/>
            <a:ext cx="1219200" cy="609600"/>
            <a:chOff x="2667000" y="3200400"/>
            <a:chExt cx="1219200" cy="609600"/>
          </a:xfrm>
        </p:grpSpPr>
        <p:sp>
          <p:nvSpPr>
            <p:cNvPr id="4" name="Rectangle 3"/>
            <p:cNvSpPr/>
            <p:nvPr/>
          </p:nvSpPr>
          <p:spPr>
            <a:xfrm>
              <a:off x="2667000" y="3200400"/>
              <a:ext cx="1219200" cy="609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19400" y="3276600"/>
              <a:ext cx="914400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বস্তু</a:t>
              </a:r>
              <a:endPara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971800" y="3048000"/>
            <a:ext cx="3733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00200" y="35814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71600" y="4267200"/>
            <a:ext cx="65532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71800" y="51816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533400"/>
            <a:ext cx="25908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6019800"/>
            <a:ext cx="5257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করার সামর্থ্য আছে অথাৎ শক্তি আছে।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3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33 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5 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1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81000" y="2743200"/>
            <a:ext cx="80772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477985" y="25146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33800" y="457200"/>
            <a:ext cx="5029200" cy="22860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20111738">
            <a:off x="3443930" y="1884521"/>
            <a:ext cx="1143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2806063">
            <a:off x="4001417" y="2446105"/>
            <a:ext cx="457200" cy="3048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2438400"/>
            <a:ext cx="533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487787" y="1970414"/>
            <a:ext cx="165641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3162697" y="3238105"/>
            <a:ext cx="8382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57600" y="3124200"/>
            <a:ext cx="3657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81400" y="3200400"/>
            <a:ext cx="5029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S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l-G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4600" y="36576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47800" y="4114800"/>
            <a:ext cx="655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 rot="20198831">
            <a:off x="4982200" y="1586342"/>
            <a:ext cx="762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4800600"/>
            <a:ext cx="2743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71800" y="5410200"/>
            <a:ext cx="274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l-G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533400"/>
            <a:ext cx="54102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আনত তলে সরণে কাজ ও 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4600" y="19812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3785" y="6096000"/>
            <a:ext cx="6532415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আনত তলে কাজ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করার সামর্থ্য আছে অথাৎ শক্তি আছে।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29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8334 3.33333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41093 -0.2469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9" grpId="0"/>
      <p:bldP spid="20" grpId="0"/>
      <p:bldP spid="21" grpId="0"/>
      <p:bldP spid="23" grpId="0" animBg="1"/>
      <p:bldP spid="24" grpId="0"/>
      <p:bldP spid="25" grpId="0" animBg="1"/>
      <p:bldP spid="26" grpId="0" animBg="1"/>
      <p:bldP spid="18" grpId="0" animBg="1"/>
      <p:bldP spid="19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2514600"/>
            <a:ext cx="83058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31"/>
          <p:cNvGrpSpPr/>
          <p:nvPr/>
        </p:nvGrpSpPr>
        <p:grpSpPr>
          <a:xfrm>
            <a:off x="381000" y="1752600"/>
            <a:ext cx="1524000" cy="458788"/>
            <a:chOff x="304800" y="3048000"/>
            <a:chExt cx="1524000" cy="458788"/>
          </a:xfrm>
        </p:grpSpPr>
        <p:sp>
          <p:nvSpPr>
            <p:cNvPr id="27" name="Rectangle 26"/>
            <p:cNvSpPr/>
            <p:nvPr/>
          </p:nvSpPr>
          <p:spPr>
            <a:xfrm>
              <a:off x="609600" y="30480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বল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4800" y="3505200"/>
              <a:ext cx="1524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>
            <a:stCxn id="38" idx="0"/>
          </p:cNvCxnSpPr>
          <p:nvPr/>
        </p:nvCxnSpPr>
        <p:spPr>
          <a:xfrm rot="5400000" flipH="1" flipV="1">
            <a:off x="2172097" y="3085705"/>
            <a:ext cx="9906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Group 33"/>
          <p:cNvGrpSpPr/>
          <p:nvPr/>
        </p:nvGrpSpPr>
        <p:grpSpPr>
          <a:xfrm>
            <a:off x="2667000" y="1905000"/>
            <a:ext cx="1219200" cy="609600"/>
            <a:chOff x="2667000" y="3200400"/>
            <a:chExt cx="1219200" cy="609600"/>
          </a:xfrm>
        </p:grpSpPr>
        <p:sp>
          <p:nvSpPr>
            <p:cNvPr id="4" name="Rectangle 3"/>
            <p:cNvSpPr/>
            <p:nvPr/>
          </p:nvSpPr>
          <p:spPr>
            <a:xfrm>
              <a:off x="2667000" y="3200400"/>
              <a:ext cx="1219200" cy="609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19400" y="3276600"/>
              <a:ext cx="9144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বস্তু</a:t>
              </a:r>
              <a:endPara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971800" y="3048000"/>
            <a:ext cx="4495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bn-BD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00200" y="35814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95400" y="3962400"/>
            <a:ext cx="655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95600" y="4648200"/>
            <a:ext cx="27432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× 0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0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609600"/>
            <a:ext cx="26670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ও 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0" y="6096000"/>
            <a:ext cx="5791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করার সামর্থ্য নাই অথাৎ শক্তি নাই।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1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33 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1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72400" cy="4456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873295"/>
            <a:ext cx="77724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প্রত্যেক সচল বস্তুই গতিশক্তি সম্পন্ন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81181"/>
            <a:ext cx="7772400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গতিশক্তি =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¼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latin typeface="Times New Roman"/>
                <a:cs typeface="Times New Roman"/>
              </a:rPr>
              <a:t>×</a:t>
            </a:r>
            <a:r>
              <a:rPr lang="bn-BD" sz="4000" dirty="0" smtClean="0">
                <a:latin typeface="Times New Roman"/>
                <a:cs typeface="Times New Roman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ভর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বেগ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aseline="4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4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8839201" cy="829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9" y="1143000"/>
            <a:ext cx="8686801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4916269"/>
            <a:ext cx="8229600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স্বাভাবিক অবস্থা পরিবর্তন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হ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লে বস্তু বিভব শক্তি লাভ করে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339" y="5574714"/>
            <a:ext cx="822960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বিভব শক্তি = বস্তুর ভর 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অভিকর্ষজ ত্বরণ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উচ্চতা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457201" y="502920"/>
            <a:ext cx="8229599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6019800" y="1447800"/>
            <a:ext cx="0" cy="3352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752600" y="2590800"/>
            <a:ext cx="0" cy="2209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581400" y="1600200"/>
            <a:ext cx="0" cy="3200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496669"/>
            <a:ext cx="6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20469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অভিকর্ষজ ত্বরণ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2465" y="496669"/>
            <a:ext cx="103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উচ্চতা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8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5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763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1999" y="603956"/>
            <a:ext cx="7620002" cy="5644444"/>
            <a:chOff x="761999" y="451556"/>
            <a:chExt cx="7620002" cy="56444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9" y="451556"/>
              <a:ext cx="7620002" cy="5644444"/>
            </a:xfrm>
            <a:prstGeom prst="rect">
              <a:avLst/>
            </a:prstGeom>
          </p:spPr>
        </p:pic>
        <p:sp>
          <p:nvSpPr>
            <p:cNvPr id="4" name="Flowchart: Process 3"/>
            <p:cNvSpPr/>
            <p:nvPr/>
          </p:nvSpPr>
          <p:spPr>
            <a:xfrm>
              <a:off x="838199" y="533400"/>
              <a:ext cx="7391402" cy="838200"/>
            </a:xfrm>
            <a:prstGeom prst="flowChartProcess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বিভব শক্তি ও গতিশক্তি</a:t>
              </a:r>
              <a:endPara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3124200" y="3048000"/>
              <a:ext cx="2667002" cy="838200"/>
            </a:xfrm>
            <a:prstGeom prst="flowChartProcess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বিভব শক্তি   গতিশক্তি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5104" y="5616714"/>
            <a:ext cx="1937491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5616714"/>
            <a:ext cx="177410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6705" y="5616714"/>
            <a:ext cx="192769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482596" y="5728341"/>
            <a:ext cx="1175004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431701" y="5728341"/>
            <a:ext cx="1175004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4" y="609600"/>
            <a:ext cx="7989296" cy="4876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864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50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40603"/>
            <a:ext cx="7773319" cy="830997"/>
          </a:xfrm>
          <a:prstGeom prst="rect">
            <a:avLst/>
          </a:prstGeom>
          <a:solidFill>
            <a:srgbClr val="E0DDE3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শক্তির প্রধান উৎস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40434"/>
            <a:ext cx="3801756" cy="23936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46086"/>
            <a:ext cx="3801756" cy="228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75" y="1546086"/>
            <a:ext cx="3849244" cy="2295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1578114"/>
            <a:ext cx="1295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50FA64"/>
                </a:solidFill>
                <a:latin typeface="NikoshBAN" pitchFamily="2" charset="0"/>
                <a:cs typeface="NikoshBAN" pitchFamily="2" charset="0"/>
              </a:rPr>
              <a:t>কয়লা</a:t>
            </a:r>
            <a:endParaRPr lang="en-US" sz="4000" dirty="0">
              <a:solidFill>
                <a:srgbClr val="50FA64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962400"/>
            <a:ext cx="2057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খনিজ তেল</a:t>
            </a:r>
            <a:endParaRPr lang="en-US" sz="4000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3124200"/>
            <a:ext cx="266700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প্রাকৃতিক গ্যাস</a:t>
            </a:r>
            <a:endParaRPr lang="en-US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3" y="3940434"/>
            <a:ext cx="3840444" cy="23936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03464" y="5638800"/>
            <a:ext cx="20783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আগ্নেয় গিরি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9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40958"/>
            <a:ext cx="4038600" cy="2742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1956"/>
            <a:ext cx="3962400" cy="2692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4471" y="725269"/>
            <a:ext cx="149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সৌরশক্তি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109" y="3697069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নিউক্লীয়শক্তি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07245"/>
            <a:ext cx="3962400" cy="281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615356"/>
            <a:ext cx="150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3631957"/>
            <a:ext cx="4038600" cy="2635180"/>
            <a:chOff x="342899" y="3448990"/>
            <a:chExt cx="4229101" cy="3105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" y="3448990"/>
              <a:ext cx="4192089" cy="310500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342900" y="6144986"/>
              <a:ext cx="4229100" cy="381000"/>
            </a:xfrm>
            <a:prstGeom prst="rect">
              <a:avLst/>
            </a:prstGeom>
            <a:solidFill>
              <a:srgbClr val="1E9C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5502" y="3697069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বায়ুশক্তি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1447801"/>
            <a:ext cx="3839308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74" y="1447801"/>
            <a:ext cx="386265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lowchart: Process 11"/>
          <p:cNvSpPr/>
          <p:nvPr/>
        </p:nvSpPr>
        <p:spPr>
          <a:xfrm>
            <a:off x="580291" y="5562600"/>
            <a:ext cx="8031233" cy="762000"/>
          </a:xfrm>
          <a:prstGeom prst="flowChartProcess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বায়োমাস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291" y="587514"/>
            <a:ext cx="80312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কার্বন ও হাইড্রোজেন সমৃদ্ধ জৈব পদার্থ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5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685800"/>
            <a:ext cx="7620000" cy="4114800"/>
          </a:xfrm>
          <a:prstGeom prst="rect">
            <a:avLst/>
          </a:prstGeom>
          <a:solidFill>
            <a:srgbClr val="F2E5FF"/>
          </a:solidFill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8200" y="5188803"/>
            <a:ext cx="17526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148" y="5235714"/>
            <a:ext cx="188705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590800" y="5257800"/>
            <a:ext cx="106869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578203" y="5257800"/>
            <a:ext cx="1051197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400" y="5235714"/>
            <a:ext cx="182879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0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FC"/>
              </a:clrFrom>
              <a:clrTo>
                <a:srgbClr val="FD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" y="937870"/>
            <a:ext cx="3867150" cy="33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9686" y="5282625"/>
            <a:ext cx="263071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028" y="5249968"/>
            <a:ext cx="2733372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00400" y="5322470"/>
            <a:ext cx="2600628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032" name="Group 1031"/>
          <p:cNvGrpSpPr/>
          <p:nvPr/>
        </p:nvGrpSpPr>
        <p:grpSpPr>
          <a:xfrm>
            <a:off x="624478" y="956921"/>
            <a:ext cx="3810000" cy="3310279"/>
            <a:chOff x="624478" y="923241"/>
            <a:chExt cx="3810000" cy="3310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78" y="923241"/>
              <a:ext cx="3810000" cy="331027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30472" y="4081121"/>
              <a:ext cx="3680145" cy="14130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 flipV="1">
            <a:off x="4029617" y="1505841"/>
            <a:ext cx="15238" cy="1905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19600" y="956920"/>
            <a:ext cx="4114802" cy="3310279"/>
            <a:chOff x="4419600" y="956920"/>
            <a:chExt cx="4114802" cy="3310279"/>
          </a:xfrm>
        </p:grpSpPr>
        <p:grpSp>
          <p:nvGrpSpPr>
            <p:cNvPr id="4" name="Group 3"/>
            <p:cNvGrpSpPr/>
            <p:nvPr/>
          </p:nvGrpSpPr>
          <p:grpSpPr>
            <a:xfrm>
              <a:off x="4419600" y="956920"/>
              <a:ext cx="4114802" cy="3310279"/>
              <a:chOff x="4488180" y="2066557"/>
              <a:chExt cx="4114802" cy="265784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180" y="2066557"/>
                <a:ext cx="4114802" cy="2657843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503058" y="2066557"/>
                <a:ext cx="1592942" cy="2657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073140" y="4495800"/>
                <a:ext cx="2529842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Minus 15"/>
            <p:cNvSpPr/>
            <p:nvPr/>
          </p:nvSpPr>
          <p:spPr>
            <a:xfrm>
              <a:off x="5715000" y="2953641"/>
              <a:ext cx="1268549" cy="914400"/>
            </a:xfrm>
            <a:prstGeom prst="mathMinus">
              <a:avLst>
                <a:gd name="adj1" fmla="val 16377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419598" y="3159381"/>
            <a:ext cx="25146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053535" y="1524000"/>
            <a:ext cx="1025614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29617" y="3410841"/>
            <a:ext cx="28283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10617" y="1277241"/>
            <a:ext cx="14878" cy="1923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55776" y="1277241"/>
            <a:ext cx="1300314" cy="2177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7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609600"/>
            <a:ext cx="3661008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9527" y="4673025"/>
            <a:ext cx="424107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527" y="5638800"/>
            <a:ext cx="4241074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2" y="5638800"/>
            <a:ext cx="3661008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1" y="4672710"/>
            <a:ext cx="366100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7" y="609600"/>
            <a:ext cx="4241074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2650237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541190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257800"/>
            <a:ext cx="8163231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তড়িৎ চুম্বকে তড়িৎ শক্তি চুম্বক শক্তিতে রুপান্তরিত হয়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1219200"/>
            <a:ext cx="4267200" cy="3429000"/>
            <a:chOff x="762000" y="609600"/>
            <a:chExt cx="7600950" cy="4419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09600"/>
              <a:ext cx="7600950" cy="4419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76600" y="3543121"/>
              <a:ext cx="2895601" cy="122973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১২ ভোল্ট</a:t>
              </a:r>
            </a:p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বিদ্যুৎ কোষ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199"/>
            <a:ext cx="3743632" cy="27530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3001" y="4001869"/>
            <a:ext cx="374363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কলিংবেল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1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09600" y="548640"/>
            <a:ext cx="7960658" cy="5775960"/>
            <a:chOff x="649942" y="548640"/>
            <a:chExt cx="7960658" cy="5775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2" y="548640"/>
              <a:ext cx="7960658" cy="57759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5" name="Right Arrow 24"/>
            <p:cNvSpPr/>
            <p:nvPr/>
          </p:nvSpPr>
          <p:spPr>
            <a:xfrm>
              <a:off x="7467600" y="3886200"/>
              <a:ext cx="978408" cy="484632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>
              <a:off x="1671828" y="4495800"/>
              <a:ext cx="1071372" cy="484632"/>
            </a:xfrm>
            <a:prstGeom prst="leftArrow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194" y="5486400"/>
            <a:ext cx="2165978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0395" y="5486400"/>
            <a:ext cx="18726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5486400"/>
            <a:ext cx="148870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26171" y="5562600"/>
            <a:ext cx="1064223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867400" y="5562600"/>
            <a:ext cx="978408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1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86434"/>
            <a:ext cx="7429500" cy="42840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6433"/>
            <a:ext cx="7412355" cy="4414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18307" y="686434"/>
            <a:ext cx="7429500" cy="4429125"/>
            <a:chOff x="800100" y="600075"/>
            <a:chExt cx="7429500" cy="4429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600075"/>
              <a:ext cx="7429500" cy="44291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808672" y="4724400"/>
              <a:ext cx="7412355" cy="290110"/>
            </a:xfrm>
            <a:prstGeom prst="rect">
              <a:avLst/>
            </a:prstGeom>
            <a:solidFill>
              <a:srgbClr val="3A6E9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9902" y="5484543"/>
            <a:ext cx="1995522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নিউক্লীয়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5484543"/>
            <a:ext cx="159851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867194" y="5527427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2200" y="5511225"/>
            <a:ext cx="209862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34000" y="5534614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3040835"/>
            <a:ext cx="3708234" cy="251632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0835"/>
            <a:ext cx="4038600" cy="2516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5692914"/>
            <a:ext cx="170196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5670828"/>
            <a:ext cx="200676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399" y="5670828"/>
            <a:ext cx="159310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2311566" y="5715000"/>
            <a:ext cx="14222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>
            <a:off x="5740566" y="5715000"/>
            <a:ext cx="12698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536482"/>
            <a:ext cx="3675577" cy="23435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9" t="4870" r="-17949" b="10065"/>
          <a:stretch/>
        </p:blipFill>
        <p:spPr>
          <a:xfrm>
            <a:off x="609600" y="536482"/>
            <a:ext cx="4038600" cy="2343513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59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944" y="609600"/>
            <a:ext cx="7892456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47382"/>
            <a:ext cx="7924801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“প্রত্যেক প্রাকৃতিক ঘটনায় শক্তির রুপান্তর ঘটে”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উদ্দীপকের চিত্র থেকে এর সত্যতা যাচাই কর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6588" y="1447800"/>
            <a:ext cx="7897812" cy="3670995"/>
            <a:chOff x="636588" y="1371600"/>
            <a:chExt cx="7897812" cy="3670995"/>
          </a:xfrm>
        </p:grpSpPr>
        <p:grpSp>
          <p:nvGrpSpPr>
            <p:cNvPr id="9" name="Group 8"/>
            <p:cNvGrpSpPr/>
            <p:nvPr/>
          </p:nvGrpSpPr>
          <p:grpSpPr>
            <a:xfrm>
              <a:off x="636588" y="1371600"/>
              <a:ext cx="7897812" cy="3670995"/>
              <a:chOff x="1143000" y="1500187"/>
              <a:chExt cx="6526212" cy="36709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1500187"/>
                <a:ext cx="6526212" cy="367099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143000" y="4712255"/>
                <a:ext cx="6526212" cy="445532"/>
              </a:xfrm>
              <a:prstGeom prst="rect">
                <a:avLst/>
              </a:prstGeom>
              <a:solidFill>
                <a:srgbClr val="6F6C00"/>
              </a:solidFill>
              <a:ln>
                <a:solidFill>
                  <a:srgbClr val="6F6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1190625" cy="2526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12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8820"/>
            <a:ext cx="4114800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68820"/>
            <a:ext cx="3678283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ular Callout 7"/>
          <p:cNvSpPr/>
          <p:nvPr/>
        </p:nvSpPr>
        <p:spPr>
          <a:xfrm>
            <a:off x="650174" y="4953000"/>
            <a:ext cx="4150426" cy="612648"/>
          </a:xfrm>
          <a:prstGeom prst="wedgeRectCallout">
            <a:avLst>
              <a:gd name="adj1" fmla="val -18372"/>
              <a:gd name="adj2" fmla="val 8382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953001" y="4963886"/>
            <a:ext cx="3733800" cy="612648"/>
          </a:xfrm>
          <a:prstGeom prst="wedgeRectCallout">
            <a:avLst>
              <a:gd name="adj1" fmla="val -18372"/>
              <a:gd name="adj2" fmla="val 8382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816025"/>
            <a:ext cx="2057400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1" y="5816024"/>
            <a:ext cx="373379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" y="5816025"/>
            <a:ext cx="205740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511314"/>
            <a:ext cx="794548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539202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577585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1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5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531948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0" b="19560"/>
          <a:stretch/>
        </p:blipFill>
        <p:spPr>
          <a:xfrm flipH="1">
            <a:off x="4626793" y="533400"/>
            <a:ext cx="4005578" cy="29114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3505200" y="7620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4314" y="3629147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5314" y="6858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35210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9450" y="35083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9450" y="3521062"/>
            <a:ext cx="3984171" cy="289197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যান্ত্রিক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  <a:sym typeface="Symbol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60737"/>
            <a:ext cx="8229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368622"/>
            <a:ext cx="8229600" cy="4955978"/>
            <a:chOff x="838202" y="1520964"/>
            <a:chExt cx="7467598" cy="39654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2" y="1520964"/>
              <a:ext cx="7467598" cy="3965436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105400" y="1597164"/>
              <a:ext cx="3124200" cy="38130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2743200"/>
              <a:ext cx="3200400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উদ্দীপকের আলোকে শক্তির</a:t>
              </a:r>
              <a:r>
                <a:rPr lang="en-AU" sz="28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রুপান্তর বিশ্লেষণ কর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5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792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838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4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47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381000" y="448235"/>
            <a:ext cx="8077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247900" y="28956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কাজ,শক্তি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857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4800600"/>
            <a:ext cx="79248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হাতলে বল প্রয়োগ করে নলকূপের পানি তোলা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049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4290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00200"/>
            <a:ext cx="44196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9600" y="5616714"/>
            <a:ext cx="34290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বলটি গতিশীল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5638800"/>
            <a:ext cx="44196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যন্ত্রটি কাজ করছে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02159"/>
            <a:ext cx="80010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শক্তির রূপান্তর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9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399" y="5509092"/>
            <a:ext cx="808317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লোকাটির কাজ করার সামর্থ্য আছে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399" y="663714"/>
            <a:ext cx="8083178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71600"/>
            <a:ext cx="8083179" cy="4119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3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772400" cy="5103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258" y="5574523"/>
            <a:ext cx="7785942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শক্তি আছে বলেই জগৎ গতিশীল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2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572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1334" y="1409700"/>
            <a:ext cx="22765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noProof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9600" kern="0" noProof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153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480</Words>
  <Application>Microsoft Office PowerPoint</Application>
  <PresentationFormat>On-screen Show (4:3)</PresentationFormat>
  <Paragraphs>214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Vrinda</vt:lpstr>
      <vt:lpstr>Verdana</vt:lpstr>
      <vt:lpstr>Calibri</vt:lpstr>
      <vt:lpstr>Times New Roman</vt:lpstr>
      <vt:lpstr>Symbol</vt:lpstr>
      <vt:lpstr>Garamond</vt:lpstr>
      <vt:lpstr>Book Antiqua</vt:lpstr>
      <vt:lpstr>Arial</vt:lpstr>
      <vt:lpstr>NikoshBAN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30</cp:revision>
  <dcterms:created xsi:type="dcterms:W3CDTF">2006-08-16T00:00:00Z</dcterms:created>
  <dcterms:modified xsi:type="dcterms:W3CDTF">2024-12-03T15:55:51Z</dcterms:modified>
</cp:coreProperties>
</file>